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12192000"/>
  <p:notesSz cx="6858000" cy="9144000"/>
  <p:embeddedFontLst>
    <p:embeddedFont>
      <p:font typeface="Arimo"/>
      <p:regular r:id="rId16"/>
      <p:bold r:id="rId17"/>
      <p:italic r:id="rId18"/>
      <p:boldItalic r:id="rId19"/>
    </p:embeddedFont>
    <p:embeddedFont>
      <p:font typeface="Azeret Mon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854F555-D785-4005-A392-D5CF43979A06}">
  <a:tblStyle styleId="{3854F555-D785-4005-A392-D5CF43979A0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zeretMono-regular.fntdata"/><Relationship Id="rId11" Type="http://schemas.openxmlformats.org/officeDocument/2006/relationships/slide" Target="slides/slide5.xml"/><Relationship Id="rId22" Type="http://schemas.openxmlformats.org/officeDocument/2006/relationships/font" Target="fonts/AzeretMono-italic.fntdata"/><Relationship Id="rId10" Type="http://schemas.openxmlformats.org/officeDocument/2006/relationships/slide" Target="slides/slide4.xml"/><Relationship Id="rId21" Type="http://schemas.openxmlformats.org/officeDocument/2006/relationships/font" Target="fonts/AzeretMono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font" Target="fonts/AzeretMon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Arimo-bold.fntdata"/><Relationship Id="rId16" Type="http://schemas.openxmlformats.org/officeDocument/2006/relationships/font" Target="fonts/Arimo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Arimo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Arimo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openxmlformats.org/officeDocument/2006/relationships/image" Target="../media/image13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581025" y="295275"/>
            <a:ext cx="1828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TINY_LOGIC // 01</a:t>
            </a: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581025" y="1443037"/>
            <a:ext cx="54906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A1A1A"/>
                </a:solidFill>
                <a:latin typeface="Arimo"/>
                <a:ea typeface="Arimo"/>
                <a:cs typeface="Arimo"/>
                <a:sym typeface="Arimo"/>
              </a:rPr>
              <a:t>Tiny Logic: </a:t>
            </a:r>
            <a:b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3000" u="none" cap="none" strike="noStrike">
                <a:solidFill>
                  <a:srgbClr val="1A1A1A"/>
                </a:solidFill>
                <a:latin typeface="Arimo"/>
                <a:ea typeface="Arimo"/>
                <a:cs typeface="Arimo"/>
                <a:sym typeface="Arimo"/>
              </a:rPr>
              <a:t>The Math of </a:t>
            </a:r>
            <a:r>
              <a:rPr lang="en-US" sz="3000">
                <a:solidFill>
                  <a:srgbClr val="1A1A1A"/>
                </a:solidFill>
                <a:latin typeface="Arimo"/>
                <a:ea typeface="Arimo"/>
                <a:cs typeface="Arimo"/>
                <a:sym typeface="Arimo"/>
              </a:rPr>
              <a:t>Tiny House</a:t>
            </a:r>
            <a:r>
              <a:rPr b="0" i="0" lang="en-US" sz="3000" u="none" cap="none" strike="noStrike">
                <a:solidFill>
                  <a:srgbClr val="1A1A1A"/>
                </a:solidFill>
                <a:latin typeface="Arimo"/>
                <a:ea typeface="Arimo"/>
                <a:cs typeface="Arimo"/>
                <a:sym typeface="Arimo"/>
              </a:rPr>
              <a:t> Design</a:t>
            </a:r>
            <a:endParaRPr sz="3000"/>
          </a:p>
        </p:txBody>
      </p:sp>
      <p:sp>
        <p:nvSpPr>
          <p:cNvPr id="86" name="Google Shape;86;p13"/>
          <p:cNvSpPr txBox="1"/>
          <p:nvPr/>
        </p:nvSpPr>
        <p:spPr>
          <a:xfrm>
            <a:off x="581025" y="2874912"/>
            <a:ext cx="52293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Architecture is geometry. In a tiny house, every </a:t>
            </a:r>
            <a:r>
              <a:rPr lang="en-US" sz="1800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inch</a:t>
            </a:r>
            <a:r>
              <a:rPr b="0" i="0" lang="en-US" sz="1800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counts. This project explores the </a:t>
            </a:r>
            <a:r>
              <a:rPr lang="en-US" sz="1800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math</a:t>
            </a:r>
            <a:r>
              <a:rPr b="0" i="0" lang="en-US" sz="1800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800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you need to design</a:t>
            </a:r>
            <a:r>
              <a:rPr b="0" i="0" lang="en-US" sz="1800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a </a:t>
            </a:r>
            <a:r>
              <a:rPr lang="en-US" sz="1800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tiny </a:t>
            </a:r>
            <a:r>
              <a:rPr b="0" i="0" lang="en-US" sz="1800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house on wheels.</a:t>
            </a:r>
            <a:endParaRPr b="0" i="0" sz="1800" u="none" cap="none" strike="noStrike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If geometry is a tough subject for you, seeing how the math works with a real house design might help you see how the math works.</a:t>
            </a:r>
            <a:endParaRPr sz="1800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87" name="Google Shape;87;p13" title="Philo-12-v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6425" y="839125"/>
            <a:ext cx="5815575" cy="517973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>
            <a:off x="9770600" y="291375"/>
            <a:ext cx="182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RAY_JANZEN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771525" y="897135"/>
            <a:ext cx="11381422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C2C2C"/>
                </a:solidFill>
                <a:latin typeface="Arimo"/>
                <a:ea typeface="Arimo"/>
                <a:cs typeface="Arimo"/>
                <a:sym typeface="Arimo"/>
              </a:rPr>
              <a:t>Floor Plan Geometry</a:t>
            </a:r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581025" y="897135"/>
            <a:ext cx="38100" cy="428625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581025" y="295275"/>
            <a:ext cx="182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TINY_LOGIC // </a:t>
            </a:r>
            <a:r>
              <a:rPr b="1" lang="en-US" sz="1350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02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581025" y="1727574"/>
            <a:ext cx="5490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C2C2C"/>
                </a:solidFill>
                <a:latin typeface="Arimo"/>
                <a:ea typeface="Arimo"/>
                <a:cs typeface="Arimo"/>
                <a:sym typeface="Arimo"/>
              </a:rPr>
              <a:t>Area and Perimeter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581025" y="2213349"/>
            <a:ext cx="5229300" cy="38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To maximize living space within road-legal limits, we calculate the floor area and perimeter to size the foundation.</a:t>
            </a:r>
            <a:endParaRPr b="0" i="0" sz="1425" u="none" cap="none" strike="noStrike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Area = Length x Width</a:t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Permieter = Length of all walls added together</a:t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For a 12 foot long by 8.0 foot wide house:</a:t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Perimeter:</a:t>
            </a: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2(12 + 8) = 40 feet of wall framing</a:t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Area:</a:t>
            </a: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12 × 8 = 96 square feet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581025" y="6912649"/>
            <a:ext cx="484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66675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4" title="Philo-12-v2-floor-plan-vi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8286" y="815285"/>
            <a:ext cx="3051117" cy="52274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0" name="Google Shape;100;p14"/>
          <p:cNvCxnSpPr/>
          <p:nvPr/>
        </p:nvCxnSpPr>
        <p:spPr>
          <a:xfrm>
            <a:off x="7683500" y="641350"/>
            <a:ext cx="2343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101" name="Google Shape;101;p14"/>
          <p:cNvCxnSpPr/>
          <p:nvPr/>
        </p:nvCxnSpPr>
        <p:spPr>
          <a:xfrm>
            <a:off x="10655300" y="1117600"/>
            <a:ext cx="0" cy="348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02" name="Google Shape;102;p14"/>
          <p:cNvSpPr txBox="1"/>
          <p:nvPr/>
        </p:nvSpPr>
        <p:spPr>
          <a:xfrm>
            <a:off x="8464550" y="195188"/>
            <a:ext cx="66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 feet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10655300" y="2660650"/>
            <a:ext cx="10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feet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9770600" y="291375"/>
            <a:ext cx="182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RAY_JANZEN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771525" y="897135"/>
            <a:ext cx="11381422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C2C2C"/>
                </a:solidFill>
                <a:latin typeface="Arimo"/>
                <a:ea typeface="Arimo"/>
                <a:cs typeface="Arimo"/>
                <a:sym typeface="Arimo"/>
              </a:rPr>
              <a:t>The Roof Structure</a:t>
            </a:r>
            <a:endParaRPr/>
          </a:p>
        </p:txBody>
      </p:sp>
      <p:sp>
        <p:nvSpPr>
          <p:cNvPr id="110" name="Google Shape;110;p15"/>
          <p:cNvSpPr/>
          <p:nvPr/>
        </p:nvSpPr>
        <p:spPr>
          <a:xfrm>
            <a:off x="581025" y="897135"/>
            <a:ext cx="38100" cy="428625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581025" y="295275"/>
            <a:ext cx="182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TINY_LOGIC // </a:t>
            </a:r>
            <a:r>
              <a:rPr b="1" lang="en-US" sz="1350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03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6229350" y="1468517"/>
            <a:ext cx="5490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C2C2C"/>
                </a:solidFill>
                <a:latin typeface="Arimo"/>
                <a:ea typeface="Arimo"/>
                <a:cs typeface="Arimo"/>
                <a:sym typeface="Arimo"/>
              </a:rPr>
              <a:t>Pythagorean Theorem</a:t>
            </a: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6229350" y="1954292"/>
            <a:ext cx="5229300" cy="21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Calculating the rafter length (hypotenuse) for a gabled roof allows us to order precision-cut lumber.</a:t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a</a:t>
            </a:r>
            <a:r>
              <a:rPr baseline="30000"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2</a:t>
            </a: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+ b</a:t>
            </a:r>
            <a:r>
              <a:rPr baseline="30000"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2</a:t>
            </a: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= c</a:t>
            </a:r>
            <a:r>
              <a:rPr baseline="30000"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2</a:t>
            </a:r>
            <a:endParaRPr baseline="30000"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4</a:t>
            </a:r>
            <a:r>
              <a:rPr baseline="30000"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2</a:t>
            </a: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+ 3</a:t>
            </a:r>
            <a:r>
              <a:rPr baseline="30000"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2</a:t>
            </a: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= </a:t>
            </a: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c</a:t>
            </a:r>
            <a:r>
              <a:rPr baseline="30000"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2</a:t>
            </a:r>
            <a:endParaRPr baseline="30000"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16 + 9 = 25</a:t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c = √(25) = </a:t>
            </a:r>
            <a:r>
              <a:rPr b="1"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5 feet</a:t>
            </a: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per rafter.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114" name="Google Shape;114;p15" title="Philo-12-v2-Rafter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925" y="1468535"/>
            <a:ext cx="5789298" cy="5227438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5"/>
          <p:cNvSpPr/>
          <p:nvPr/>
        </p:nvSpPr>
        <p:spPr>
          <a:xfrm>
            <a:off x="2953250" y="3565625"/>
            <a:ext cx="2101500" cy="17553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2059425" y="4333350"/>
            <a:ext cx="10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= 3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feet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3476450" y="5237125"/>
            <a:ext cx="86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= 4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feet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3866300" y="3882150"/>
            <a:ext cx="10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 5 feet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9770600" y="291375"/>
            <a:ext cx="182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RAY_JANZEN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 txBox="1"/>
          <p:nvPr/>
        </p:nvSpPr>
        <p:spPr>
          <a:xfrm>
            <a:off x="771525" y="897135"/>
            <a:ext cx="11381422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C2C2C"/>
                </a:solidFill>
                <a:latin typeface="Arimo"/>
                <a:ea typeface="Arimo"/>
                <a:cs typeface="Arimo"/>
                <a:sym typeface="Arimo"/>
              </a:rPr>
              <a:t>Energy vs. Volume</a:t>
            </a:r>
            <a:endParaRPr/>
          </a:p>
        </p:txBody>
      </p:sp>
      <p:sp>
        <p:nvSpPr>
          <p:cNvPr id="125" name="Google Shape;125;p16"/>
          <p:cNvSpPr/>
          <p:nvPr/>
        </p:nvSpPr>
        <p:spPr>
          <a:xfrm>
            <a:off x="581025" y="897135"/>
            <a:ext cx="38100" cy="428625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6"/>
          <p:cNvSpPr txBox="1"/>
          <p:nvPr/>
        </p:nvSpPr>
        <p:spPr>
          <a:xfrm>
            <a:off x="581025" y="295275"/>
            <a:ext cx="182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TINY_LOGIC // </a:t>
            </a:r>
            <a:r>
              <a:rPr b="1" lang="en-US" sz="1350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04</a:t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581025" y="1854200"/>
            <a:ext cx="5940300" cy="44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Tiny houses are more efficient because their </a:t>
            </a:r>
            <a:r>
              <a:rPr b="1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Cubic Volume</a:t>
            </a: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is lower. This chart shows the BTU (British Thermal Units) heating requirements as the volume of the space increases.</a:t>
            </a:r>
            <a:endParaRPr b="0" i="0" sz="1425" u="none" cap="none" strike="noStrike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Volume = length x width x height</a:t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Required </a:t>
            </a: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BTUs = Volume</a:t>
            </a: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x </a:t>
            </a: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20</a:t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To size our mini-split air conditioner, we calculate the cubic volume of the house. Our house is 12 feet long, 8 feet wide, and has an average interior height of 10 feet.</a:t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12 x 8 x 10 = 960 cubic feet. Multiplying by 20 BTUs per cubic foot means we need a 19,200 BTU heater. A 2,000 sq ft home requires over 320,000 BTUs!</a:t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128" name="Google Shape;128;p16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7075" y="1854210"/>
            <a:ext cx="5365875" cy="331789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/>
          <p:nvPr/>
        </p:nvSpPr>
        <p:spPr>
          <a:xfrm>
            <a:off x="9770600" y="291375"/>
            <a:ext cx="182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RAY_JANZEN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4" name="Google Shape;13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025" y="1579661"/>
            <a:ext cx="3486150" cy="27289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5" name="Google Shape;13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52925" y="1579661"/>
            <a:ext cx="3486150" cy="27289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6" name="Google Shape;136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24825" y="1579661"/>
            <a:ext cx="3486150" cy="272891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7"/>
          <p:cNvSpPr txBox="1"/>
          <p:nvPr/>
        </p:nvSpPr>
        <p:spPr>
          <a:xfrm>
            <a:off x="771525" y="897135"/>
            <a:ext cx="113814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C2C2C"/>
                </a:solidFill>
                <a:latin typeface="Arimo"/>
                <a:ea typeface="Arimo"/>
                <a:cs typeface="Arimo"/>
                <a:sym typeface="Arimo"/>
              </a:rPr>
              <a:t>Physics of Towing</a:t>
            </a:r>
            <a:endParaRPr/>
          </a:p>
        </p:txBody>
      </p:sp>
      <p:sp>
        <p:nvSpPr>
          <p:cNvPr id="138" name="Google Shape;138;p17"/>
          <p:cNvSpPr/>
          <p:nvPr/>
        </p:nvSpPr>
        <p:spPr>
          <a:xfrm>
            <a:off x="581025" y="897135"/>
            <a:ext cx="38100" cy="428625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581025" y="295275"/>
            <a:ext cx="182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TINY_LOGIC // </a:t>
            </a:r>
            <a:r>
              <a:rPr b="1" lang="en-US" sz="1350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05</a:t>
            </a:r>
            <a:endParaRPr/>
          </a:p>
        </p:txBody>
      </p:sp>
      <p:sp>
        <p:nvSpPr>
          <p:cNvPr id="140" name="Google Shape;140;p17"/>
          <p:cNvSpPr txBox="1"/>
          <p:nvPr/>
        </p:nvSpPr>
        <p:spPr>
          <a:xfrm>
            <a:off x="803910" y="2570261"/>
            <a:ext cx="3040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C2C2C"/>
                </a:solidFill>
                <a:latin typeface="Arimo"/>
                <a:ea typeface="Arimo"/>
                <a:cs typeface="Arimo"/>
                <a:sym typeface="Arimo"/>
              </a:rPr>
              <a:t>10-15%</a:t>
            </a:r>
            <a:endParaRPr/>
          </a:p>
        </p:txBody>
      </p:sp>
      <p:sp>
        <p:nvSpPr>
          <p:cNvPr id="141" name="Google Shape;141;p17"/>
          <p:cNvSpPr txBox="1"/>
          <p:nvPr/>
        </p:nvSpPr>
        <p:spPr>
          <a:xfrm>
            <a:off x="876300" y="3056036"/>
            <a:ext cx="2895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Target Tongue Weight percentage relative to total house weight for safe highway towing.</a:t>
            </a:r>
            <a:endParaRPr/>
          </a:p>
        </p:txBody>
      </p:sp>
      <p:sp>
        <p:nvSpPr>
          <p:cNvPr id="142" name="Google Shape;142;p17"/>
          <p:cNvSpPr txBox="1"/>
          <p:nvPr/>
        </p:nvSpPr>
        <p:spPr>
          <a:xfrm>
            <a:off x="4575810" y="2570261"/>
            <a:ext cx="3040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C2C2C"/>
                </a:solidFill>
                <a:latin typeface="Arimo"/>
                <a:ea typeface="Arimo"/>
                <a:cs typeface="Arimo"/>
                <a:sym typeface="Arimo"/>
              </a:rPr>
              <a:t>Center of Mass</a:t>
            </a:r>
            <a:endParaRPr/>
          </a:p>
        </p:txBody>
      </p:sp>
      <p:sp>
        <p:nvSpPr>
          <p:cNvPr id="143" name="Google Shape;143;p17"/>
          <p:cNvSpPr txBox="1"/>
          <p:nvPr/>
        </p:nvSpPr>
        <p:spPr>
          <a:xfrm>
            <a:off x="4648200" y="3056036"/>
            <a:ext cx="2895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Located roughly 55-60% of the way back from the front of the trailer bed.</a:t>
            </a:r>
            <a:endParaRPr/>
          </a:p>
        </p:txBody>
      </p:sp>
      <p:sp>
        <p:nvSpPr>
          <p:cNvPr id="144" name="Google Shape;144;p17"/>
          <p:cNvSpPr txBox="1"/>
          <p:nvPr/>
        </p:nvSpPr>
        <p:spPr>
          <a:xfrm>
            <a:off x="8347710" y="2570261"/>
            <a:ext cx="3040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C2C2C"/>
                </a:solidFill>
                <a:latin typeface="Arimo"/>
                <a:ea typeface="Arimo"/>
                <a:cs typeface="Arimo"/>
                <a:sym typeface="Arimo"/>
              </a:rPr>
              <a:t>GVWR</a:t>
            </a:r>
            <a:endParaRPr/>
          </a:p>
        </p:txBody>
      </p:sp>
      <p:sp>
        <p:nvSpPr>
          <p:cNvPr id="145" name="Google Shape;145;p17"/>
          <p:cNvSpPr txBox="1"/>
          <p:nvPr/>
        </p:nvSpPr>
        <p:spPr>
          <a:xfrm>
            <a:off x="8420100" y="3056036"/>
            <a:ext cx="2895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Gross Vehicle Weight Rating must exceed total load to prevent axle failure.</a:t>
            </a:r>
            <a:endParaRPr/>
          </a:p>
        </p:txBody>
      </p:sp>
      <p:pic>
        <p:nvPicPr>
          <p:cNvPr descr="image.png" id="146" name="Google Shape;146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33600" y="1884461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7" name="Google Shape;147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905500" y="1884461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8" name="Google Shape;148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629775" y="1884461"/>
            <a:ext cx="47625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7"/>
          <p:cNvSpPr txBox="1"/>
          <p:nvPr/>
        </p:nvSpPr>
        <p:spPr>
          <a:xfrm>
            <a:off x="711200" y="4470400"/>
            <a:ext cx="71280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</a:rPr>
              <a:t>Finding the Center of Mass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To prevent trailer sway, the axles must be mounted between 55% and 60% of the way back from the front hitch. For a 12-foot house: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</a:rPr>
              <a:t>Minimum Distance: 12 feet x 0.55 = 6.6 feet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</a:rPr>
              <a:t>Maximum Distance: 12 </a:t>
            </a:r>
            <a:r>
              <a:rPr lang="en-US" sz="1100">
                <a:solidFill>
                  <a:schemeClr val="dk1"/>
                </a:solidFill>
              </a:rPr>
              <a:t>feet</a:t>
            </a:r>
            <a:r>
              <a:rPr lang="en-US" sz="1100">
                <a:solidFill>
                  <a:schemeClr val="dk1"/>
                </a:solidFill>
              </a:rPr>
              <a:t> x 0.60 = 7.2 feet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</a:rPr>
              <a:t>The center of the wheels must sit inside this 0.6-foot safe zone.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17" title="Points scored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124825" y="4414875"/>
            <a:ext cx="3486150" cy="224462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7"/>
          <p:cNvSpPr txBox="1"/>
          <p:nvPr/>
        </p:nvSpPr>
        <p:spPr>
          <a:xfrm>
            <a:off x="9770600" y="291375"/>
            <a:ext cx="182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RAY_JANZEN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8"/>
          <p:cNvSpPr txBox="1"/>
          <p:nvPr/>
        </p:nvSpPr>
        <p:spPr>
          <a:xfrm>
            <a:off x="771525" y="897135"/>
            <a:ext cx="11381422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C2C2C"/>
                </a:solidFill>
                <a:latin typeface="Arimo"/>
                <a:ea typeface="Arimo"/>
                <a:cs typeface="Arimo"/>
                <a:sym typeface="Arimo"/>
              </a:rPr>
              <a:t>Legal Road Constraints</a:t>
            </a:r>
            <a:endParaRPr/>
          </a:p>
        </p:txBody>
      </p:sp>
      <p:sp>
        <p:nvSpPr>
          <p:cNvPr id="157" name="Google Shape;157;p18"/>
          <p:cNvSpPr/>
          <p:nvPr/>
        </p:nvSpPr>
        <p:spPr>
          <a:xfrm>
            <a:off x="581025" y="897135"/>
            <a:ext cx="38100" cy="428625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8"/>
          <p:cNvSpPr txBox="1"/>
          <p:nvPr/>
        </p:nvSpPr>
        <p:spPr>
          <a:xfrm>
            <a:off x="581025" y="295275"/>
            <a:ext cx="182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TINY_LOGIC // </a:t>
            </a:r>
            <a:r>
              <a:rPr b="1" lang="en-US" sz="1350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06</a:t>
            </a:r>
            <a:endParaRPr/>
          </a:p>
        </p:txBody>
      </p:sp>
      <p:sp>
        <p:nvSpPr>
          <p:cNvPr id="159" name="Google Shape;159;p18"/>
          <p:cNvSpPr txBox="1"/>
          <p:nvPr/>
        </p:nvSpPr>
        <p:spPr>
          <a:xfrm>
            <a:off x="974377" y="3282255"/>
            <a:ext cx="18097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0" u="none" cap="none" strike="noStrike">
                <a:solidFill>
                  <a:srgbClr val="2C2C2C"/>
                </a:solidFill>
                <a:latin typeface="Arimo"/>
                <a:ea typeface="Arimo"/>
                <a:cs typeface="Arimo"/>
                <a:sym typeface="Arimo"/>
              </a:rPr>
              <a:t>8.5'</a:t>
            </a:r>
            <a:endParaRPr/>
          </a:p>
        </p:txBody>
      </p:sp>
      <p:sp>
        <p:nvSpPr>
          <p:cNvPr id="160" name="Google Shape;160;p18"/>
          <p:cNvSpPr txBox="1"/>
          <p:nvPr/>
        </p:nvSpPr>
        <p:spPr>
          <a:xfrm>
            <a:off x="974377" y="4520505"/>
            <a:ext cx="1809750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MAXIMUM WIDTH</a:t>
            </a:r>
            <a:endParaRPr/>
          </a:p>
        </p:txBody>
      </p:sp>
      <p:sp>
        <p:nvSpPr>
          <p:cNvPr id="161" name="Google Shape;161;p18"/>
          <p:cNvSpPr txBox="1"/>
          <p:nvPr/>
        </p:nvSpPr>
        <p:spPr>
          <a:xfrm>
            <a:off x="3570833" y="3282255"/>
            <a:ext cx="24479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0" u="none" cap="none" strike="noStrike">
                <a:solidFill>
                  <a:srgbClr val="2C2C2C"/>
                </a:solidFill>
                <a:latin typeface="Arimo"/>
                <a:ea typeface="Arimo"/>
                <a:cs typeface="Arimo"/>
                <a:sym typeface="Arimo"/>
              </a:rPr>
              <a:t>13.5'</a:t>
            </a:r>
            <a:endParaRPr/>
          </a:p>
        </p:txBody>
      </p:sp>
      <p:sp>
        <p:nvSpPr>
          <p:cNvPr id="162" name="Google Shape;162;p18"/>
          <p:cNvSpPr txBox="1"/>
          <p:nvPr/>
        </p:nvSpPr>
        <p:spPr>
          <a:xfrm>
            <a:off x="3570833" y="4520505"/>
            <a:ext cx="2447925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MAXIMUM HEIGHT</a:t>
            </a:r>
            <a:endParaRPr/>
          </a:p>
        </p:txBody>
      </p:sp>
      <p:sp>
        <p:nvSpPr>
          <p:cNvPr id="163" name="Google Shape;163;p18"/>
          <p:cNvSpPr txBox="1"/>
          <p:nvPr/>
        </p:nvSpPr>
        <p:spPr>
          <a:xfrm>
            <a:off x="6805463" y="3163192"/>
            <a:ext cx="4632453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C2C2C"/>
                </a:solidFill>
                <a:latin typeface="Arimo"/>
                <a:ea typeface="Arimo"/>
                <a:cs typeface="Arimo"/>
                <a:sym typeface="Arimo"/>
              </a:rPr>
              <a:t>The Inequality Constraint</a:t>
            </a:r>
            <a:endParaRPr/>
          </a:p>
        </p:txBody>
      </p:sp>
      <p:sp>
        <p:nvSpPr>
          <p:cNvPr id="164" name="Google Shape;164;p18"/>
          <p:cNvSpPr txBox="1"/>
          <p:nvPr/>
        </p:nvSpPr>
        <p:spPr>
          <a:xfrm>
            <a:off x="6805463" y="3648967"/>
            <a:ext cx="4411800" cy="15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To avoid a "wide load" permit, our design must satisfy the following mathematical inequality:</a:t>
            </a:r>
            <a:endParaRPr b="0" i="0" sz="1425" u="none" cap="none" strike="noStrike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Width ≤ 8.5 feet</a:t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Height ≤ 13.5 feet</a:t>
            </a:r>
            <a:endParaRPr baseline="-25000"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65" name="Google Shape;165;p18"/>
          <p:cNvSpPr txBox="1"/>
          <p:nvPr/>
        </p:nvSpPr>
        <p:spPr>
          <a:xfrm>
            <a:off x="9770600" y="291375"/>
            <a:ext cx="182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RAY_JANZEN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1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 txBox="1"/>
          <p:nvPr/>
        </p:nvSpPr>
        <p:spPr>
          <a:xfrm>
            <a:off x="771525" y="897135"/>
            <a:ext cx="11381422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C2C2C"/>
                </a:solidFill>
                <a:latin typeface="Arimo"/>
                <a:ea typeface="Arimo"/>
                <a:cs typeface="Arimo"/>
                <a:sym typeface="Arimo"/>
              </a:rPr>
              <a:t>Budget Modeling</a:t>
            </a:r>
            <a:endParaRPr/>
          </a:p>
        </p:txBody>
      </p:sp>
      <p:sp>
        <p:nvSpPr>
          <p:cNvPr id="171" name="Google Shape;171;p19"/>
          <p:cNvSpPr/>
          <p:nvPr/>
        </p:nvSpPr>
        <p:spPr>
          <a:xfrm>
            <a:off x="581025" y="897135"/>
            <a:ext cx="38100" cy="428625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9"/>
          <p:cNvSpPr txBox="1"/>
          <p:nvPr/>
        </p:nvSpPr>
        <p:spPr>
          <a:xfrm>
            <a:off x="581025" y="295275"/>
            <a:ext cx="182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TINY_LOGIC // </a:t>
            </a:r>
            <a:r>
              <a:rPr b="1" lang="en-US" sz="1350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07</a:t>
            </a:r>
            <a:endParaRPr/>
          </a:p>
        </p:txBody>
      </p:sp>
      <p:sp>
        <p:nvSpPr>
          <p:cNvPr id="173" name="Google Shape;173;p19"/>
          <p:cNvSpPr txBox="1"/>
          <p:nvPr/>
        </p:nvSpPr>
        <p:spPr>
          <a:xfrm>
            <a:off x="581025" y="1887725"/>
            <a:ext cx="5007000" cy="41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Total cost follows a linear model: </a:t>
            </a:r>
            <a:r>
              <a:rPr b="1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y = mx + b</a:t>
            </a: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, where </a:t>
            </a:r>
            <a:r>
              <a:rPr b="0" i="1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b</a:t>
            </a: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is the fixed trailer cost ($6,500) and </a:t>
            </a:r>
            <a:r>
              <a:rPr b="0" i="1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m</a:t>
            </a: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is materials per sq ft.</a:t>
            </a:r>
            <a:endParaRPr b="0" i="0" sz="1425" u="none" cap="none" strike="noStrike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We can predict our budget using a linear equation. Our custom trailer has a fixed cost of $6,500. We estimate materials will cost $120 per square foot. For our 96 square foot home, the equation is:</a:t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y = 120(96) + 6500</a:t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y = 11520 + 6500</a:t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Total estimated cost = $18,020.</a:t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solidFill>
                <a:srgbClr val="4A4A4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174" name="Google Shape;174;p19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0425" y="1478160"/>
            <a:ext cx="6299175" cy="389499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/>
          <p:nvPr/>
        </p:nvSpPr>
        <p:spPr>
          <a:xfrm>
            <a:off x="9790350" y="2831800"/>
            <a:ext cx="200100" cy="200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9"/>
          <p:cNvSpPr txBox="1"/>
          <p:nvPr/>
        </p:nvSpPr>
        <p:spPr>
          <a:xfrm>
            <a:off x="9770600" y="291375"/>
            <a:ext cx="182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RAY_JANZEN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"/>
          <p:cNvSpPr txBox="1"/>
          <p:nvPr/>
        </p:nvSpPr>
        <p:spPr>
          <a:xfrm>
            <a:off x="771525" y="897135"/>
            <a:ext cx="11381422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C2C2C"/>
                </a:solidFill>
                <a:latin typeface="Arimo"/>
                <a:ea typeface="Arimo"/>
                <a:cs typeface="Arimo"/>
                <a:sym typeface="Arimo"/>
              </a:rPr>
              <a:t>Space Allocation</a:t>
            </a:r>
            <a:endParaRPr/>
          </a:p>
        </p:txBody>
      </p:sp>
      <p:sp>
        <p:nvSpPr>
          <p:cNvPr id="182" name="Google Shape;182;p20"/>
          <p:cNvSpPr/>
          <p:nvPr/>
        </p:nvSpPr>
        <p:spPr>
          <a:xfrm>
            <a:off x="581025" y="897135"/>
            <a:ext cx="38100" cy="428625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0"/>
          <p:cNvSpPr txBox="1"/>
          <p:nvPr/>
        </p:nvSpPr>
        <p:spPr>
          <a:xfrm>
            <a:off x="581025" y="295275"/>
            <a:ext cx="182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TINY_LOGIC // </a:t>
            </a:r>
            <a:r>
              <a:rPr b="1" lang="en-US" sz="1350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08</a:t>
            </a:r>
            <a:endParaRPr/>
          </a:p>
        </p:txBody>
      </p:sp>
      <p:sp>
        <p:nvSpPr>
          <p:cNvPr id="184" name="Google Shape;184;p20"/>
          <p:cNvSpPr txBox="1"/>
          <p:nvPr/>
        </p:nvSpPr>
        <p:spPr>
          <a:xfrm>
            <a:off x="5335785" y="2841724"/>
            <a:ext cx="6588948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C2C2C"/>
                </a:solidFill>
                <a:latin typeface="Arimo"/>
                <a:ea typeface="Arimo"/>
                <a:cs typeface="Arimo"/>
                <a:sym typeface="Arimo"/>
              </a:rPr>
              <a:t>Percentage Distribution</a:t>
            </a:r>
            <a:endParaRPr/>
          </a:p>
        </p:txBody>
      </p:sp>
      <p:sp>
        <p:nvSpPr>
          <p:cNvPr id="185" name="Google Shape;185;p20"/>
          <p:cNvSpPr txBox="1"/>
          <p:nvPr/>
        </p:nvSpPr>
        <p:spPr>
          <a:xfrm>
            <a:off x="5335785" y="4994374"/>
            <a:ext cx="6275189" cy="271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Note: Maximizing the living area improves the "perceived" square footage.</a:t>
            </a:r>
            <a:endParaRPr/>
          </a:p>
        </p:txBody>
      </p:sp>
      <p:sp>
        <p:nvSpPr>
          <p:cNvPr id="186" name="Google Shape;186;p20"/>
          <p:cNvSpPr txBox="1"/>
          <p:nvPr/>
        </p:nvSpPr>
        <p:spPr>
          <a:xfrm>
            <a:off x="5650110" y="3296542"/>
            <a:ext cx="666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87" name="Google Shape;187;p20"/>
          <p:cNvSpPr txBox="1"/>
          <p:nvPr/>
        </p:nvSpPr>
        <p:spPr>
          <a:xfrm>
            <a:off x="5716785" y="3298924"/>
            <a:ext cx="5894189" cy="271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66675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45% Living Area:</a:t>
            </a: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Multi-functional space</a:t>
            </a:r>
            <a:endParaRPr/>
          </a:p>
        </p:txBody>
      </p:sp>
      <p:sp>
        <p:nvSpPr>
          <p:cNvPr id="188" name="Google Shape;188;p20"/>
          <p:cNvSpPr txBox="1"/>
          <p:nvPr/>
        </p:nvSpPr>
        <p:spPr>
          <a:xfrm>
            <a:off x="5650110" y="3710880"/>
            <a:ext cx="666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89" name="Google Shape;189;p20"/>
          <p:cNvSpPr txBox="1"/>
          <p:nvPr/>
        </p:nvSpPr>
        <p:spPr>
          <a:xfrm>
            <a:off x="5716785" y="3713261"/>
            <a:ext cx="5894189" cy="271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66675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25% Kitchen:</a:t>
            </a: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High-efficiency appliances</a:t>
            </a:r>
            <a:endParaRPr/>
          </a:p>
        </p:txBody>
      </p:sp>
      <p:sp>
        <p:nvSpPr>
          <p:cNvPr id="190" name="Google Shape;190;p20"/>
          <p:cNvSpPr txBox="1"/>
          <p:nvPr/>
        </p:nvSpPr>
        <p:spPr>
          <a:xfrm>
            <a:off x="5650110" y="4125217"/>
            <a:ext cx="666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91" name="Google Shape;191;p20"/>
          <p:cNvSpPr txBox="1"/>
          <p:nvPr/>
        </p:nvSpPr>
        <p:spPr>
          <a:xfrm>
            <a:off x="5716785" y="4127599"/>
            <a:ext cx="5894189" cy="271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66675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15% Bathroom:</a:t>
            </a: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Compact utility wet-room</a:t>
            </a:r>
            <a:endParaRPr/>
          </a:p>
        </p:txBody>
      </p:sp>
      <p:sp>
        <p:nvSpPr>
          <p:cNvPr id="192" name="Google Shape;192;p20"/>
          <p:cNvSpPr txBox="1"/>
          <p:nvPr/>
        </p:nvSpPr>
        <p:spPr>
          <a:xfrm>
            <a:off x="5650110" y="4539555"/>
            <a:ext cx="666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93" name="Google Shape;193;p20"/>
          <p:cNvSpPr txBox="1"/>
          <p:nvPr/>
        </p:nvSpPr>
        <p:spPr>
          <a:xfrm>
            <a:off x="5716785" y="4541936"/>
            <a:ext cx="5894189" cy="271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66675" spcFirstLastPara="1" rIns="0" wrap="square" tIns="0">
            <a:spAutoFit/>
          </a:bodyPr>
          <a:lstStyle/>
          <a:p>
            <a:pPr indent="0" lvl="0" marL="0" marR="0" rtl="0" algn="l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15% Sleeping Loft:</a:t>
            </a:r>
            <a:r>
              <a:rPr b="0" i="0" lang="en-US" sz="1425" u="none" cap="none" strike="noStrike">
                <a:solidFill>
                  <a:srgbClr val="4A4A4A"/>
                </a:solidFill>
                <a:latin typeface="Arimo"/>
                <a:ea typeface="Arimo"/>
                <a:cs typeface="Arimo"/>
                <a:sym typeface="Arimo"/>
              </a:rPr>
              <a:t> Vertical space utilization</a:t>
            </a:r>
            <a:endParaRPr/>
          </a:p>
        </p:txBody>
      </p:sp>
      <p:pic>
        <p:nvPicPr>
          <p:cNvPr id="194" name="Google Shape;194;p20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93585"/>
            <a:ext cx="5030985" cy="3110826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0"/>
          <p:cNvSpPr txBox="1"/>
          <p:nvPr/>
        </p:nvSpPr>
        <p:spPr>
          <a:xfrm>
            <a:off x="9770600" y="291375"/>
            <a:ext cx="182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RAY_JANZEN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1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1"/>
          <p:cNvSpPr txBox="1"/>
          <p:nvPr/>
        </p:nvSpPr>
        <p:spPr>
          <a:xfrm>
            <a:off x="771525" y="897135"/>
            <a:ext cx="1138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C2C2C"/>
                </a:solidFill>
                <a:latin typeface="Arimo"/>
                <a:ea typeface="Arimo"/>
                <a:cs typeface="Arimo"/>
                <a:sym typeface="Arimo"/>
              </a:rPr>
              <a:t>Materials </a:t>
            </a:r>
            <a:endParaRPr/>
          </a:p>
        </p:txBody>
      </p:sp>
      <p:sp>
        <p:nvSpPr>
          <p:cNvPr id="201" name="Google Shape;201;p21"/>
          <p:cNvSpPr/>
          <p:nvPr/>
        </p:nvSpPr>
        <p:spPr>
          <a:xfrm>
            <a:off x="581025" y="897135"/>
            <a:ext cx="38100" cy="428625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1"/>
          <p:cNvSpPr txBox="1"/>
          <p:nvPr/>
        </p:nvSpPr>
        <p:spPr>
          <a:xfrm>
            <a:off x="581025" y="295275"/>
            <a:ext cx="182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TINY_LOGIC // </a:t>
            </a:r>
            <a:r>
              <a:rPr b="1" lang="en-US" sz="1350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09</a:t>
            </a:r>
            <a:endParaRPr/>
          </a:p>
        </p:txBody>
      </p:sp>
      <p:graphicFrame>
        <p:nvGraphicFramePr>
          <p:cNvPr id="203" name="Google Shape;203;p21"/>
          <p:cNvGraphicFramePr/>
          <p:nvPr/>
        </p:nvGraphicFramePr>
        <p:xfrm>
          <a:off x="409575" y="20535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{3854F555-D785-4005-A392-D5CF43979A06}</a:tableStyleId>
              </a:tblPr>
              <a:tblGrid>
                <a:gridCol w="1851175"/>
                <a:gridCol w="2112750"/>
                <a:gridCol w="2474975"/>
              </a:tblGrid>
              <a:tr h="623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2C2C2C"/>
                          </a:solidFill>
                          <a:latin typeface="Azeret Mono"/>
                          <a:ea typeface="Azeret Mono"/>
                          <a:cs typeface="Azeret Mono"/>
                          <a:sym typeface="Azeret Mono"/>
                        </a:rPr>
                        <a:t>Component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2C2C2C"/>
                          </a:solidFill>
                          <a:latin typeface="Azeret Mono"/>
                          <a:ea typeface="Azeret Mono"/>
                          <a:cs typeface="Azeret Mono"/>
                          <a:sym typeface="Azeret Mono"/>
                        </a:rPr>
                        <a:t>Metric / Measurement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2C2C2C"/>
                          </a:solidFill>
                          <a:latin typeface="Azeret Mono"/>
                          <a:ea typeface="Azeret Mono"/>
                          <a:cs typeface="Azeret Mono"/>
                          <a:sym typeface="Azeret Mono"/>
                        </a:rPr>
                        <a:t>Math Applied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3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C2C2C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Wall Studs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C2C2C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140 pcs (2x4x8)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C2C2C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16" on-center spacing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3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C2C2C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Insulation (Rockwool)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C2C2C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1,200 Board Feet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C2C2C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Surface Area calculation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3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C2C2C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Windows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C2C2C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7 Units (Varying Sizes)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C2C2C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Light-to-Floor Area Ratio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3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C2C2C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Solar Array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C2C2C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3 Panels (400W each)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C2C2C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Daily kWh consumption model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04" name="Google Shape;204;p21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8475" y="2053535"/>
            <a:ext cx="5038725" cy="298544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1"/>
          <p:cNvSpPr txBox="1"/>
          <p:nvPr/>
        </p:nvSpPr>
        <p:spPr>
          <a:xfrm>
            <a:off x="9770600" y="291375"/>
            <a:ext cx="182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2C2C2C"/>
                </a:solidFill>
                <a:latin typeface="Azeret Mono"/>
                <a:ea typeface="Azeret Mono"/>
                <a:cs typeface="Azeret Mono"/>
                <a:sym typeface="Azeret Mono"/>
              </a:rPr>
              <a:t>RAY_JANZEN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